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9" r:id="rId4"/>
    <p:sldId id="266" r:id="rId5"/>
    <p:sldId id="270" r:id="rId6"/>
    <p:sldId id="271" r:id="rId7"/>
    <p:sldId id="268" r:id="rId8"/>
    <p:sldId id="264" r:id="rId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74FF"/>
    <a:srgbClr val="FFFFFF"/>
    <a:srgbClr val="558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2" autoAdjust="0"/>
    <p:restoredTop sz="85052" autoAdjust="0"/>
  </p:normalViewPr>
  <p:slideViewPr>
    <p:cSldViewPr>
      <p:cViewPr varScale="1">
        <p:scale>
          <a:sx n="39" d="100"/>
          <a:sy n="39" d="100"/>
        </p:scale>
        <p:origin x="13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70E401-2B19-422E-A114-1BA54B6BA9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3EECB9-DC4B-4A61-A374-C16E1C6B0BF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CEC4-16CE-4FDB-A5E0-5242BCC82281}" type="datetimeFigureOut">
              <a:rPr lang="ko-KR" altLang="en-US" smtClean="0"/>
              <a:t>2023-12-01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CA6990CD-F059-46B3-A756-E636449A26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F393EA05-B638-4910-86A4-D269787FA0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BD6407-215B-4F06-898D-2F6D2C6F3D5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DC0015-3AB9-4F0D-9638-E003262886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0FC43-0B44-4B64-8FDA-C4A7833AA65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THINKCAD </a:t>
            </a:r>
            <a:r>
              <a:rPr lang="ko-KR" altLang="en-US" dirty="0"/>
              <a:t>사용 </a:t>
            </a:r>
            <a:r>
              <a:rPr lang="en-US" altLang="ko-KR" dirty="0"/>
              <a:t>CAD</a:t>
            </a:r>
            <a:r>
              <a:rPr lang="ko-KR" altLang="en-US" dirty="0"/>
              <a:t>를 쓰기엔 한번도 </a:t>
            </a:r>
            <a:r>
              <a:rPr lang="ko-KR" altLang="en-US" dirty="0" err="1"/>
              <a:t>써본적이없으니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E0FC43-0B44-4B64-8FDA-C4A7833AA65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359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와이파이 모듈로 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HTTP 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통신으로 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html, </a:t>
            </a:r>
            <a:r>
              <a:rPr lang="en-US" altLang="ko-KR" b="0" i="0" dirty="0" err="1">
                <a:solidFill>
                  <a:srgbClr val="DBDEE1"/>
                </a:solidFill>
                <a:effectLst/>
                <a:latin typeface="gg sans"/>
              </a:rPr>
              <a:t>css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en-US" altLang="ko-KR" b="0" i="0" dirty="0" err="1">
                <a:solidFill>
                  <a:srgbClr val="DBDEE1"/>
                </a:solidFill>
                <a:effectLst/>
                <a:latin typeface="gg sans"/>
              </a:rPr>
              <a:t>javascript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를 클라이언트한테 주고</a:t>
            </a:r>
            <a:r>
              <a:rPr lang="en-US" altLang="ko-KR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웹 </a:t>
            </a:r>
            <a:r>
              <a:rPr lang="ko-KR" altLang="en-US" b="0" i="0" dirty="0" err="1">
                <a:solidFill>
                  <a:srgbClr val="DBDEE1"/>
                </a:solidFill>
                <a:effectLst/>
                <a:latin typeface="gg sans"/>
              </a:rPr>
              <a:t>소캣을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 통해서 실시간 데이터를 주고받아서 </a:t>
            </a:r>
            <a:r>
              <a:rPr lang="ko-KR" altLang="en-US" b="0" i="0" dirty="0" err="1">
                <a:solidFill>
                  <a:srgbClr val="DBDEE1"/>
                </a:solidFill>
                <a:effectLst/>
                <a:latin typeface="gg sans"/>
              </a:rPr>
              <a:t>아두이노에서</a:t>
            </a:r>
            <a:r>
              <a:rPr lang="ko-KR" altLang="en-US" b="0" i="0" dirty="0">
                <a:solidFill>
                  <a:srgbClr val="DBDEE1"/>
                </a:solidFill>
                <a:effectLst/>
                <a:latin typeface="gg sans"/>
              </a:rPr>
              <a:t> 처리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E0FC43-0B44-4B64-8FDA-C4A7833AA65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950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467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681438" y="-368035"/>
            <a:ext cx="19192898" cy="19677772"/>
            <a:chOff x="-9625038" y="3205634"/>
            <a:chExt cx="19192898" cy="1967777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3600000">
              <a:off x="-9867475" y="3448071"/>
              <a:ext cx="19677772" cy="1919289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375594" y="4480559"/>
            <a:ext cx="11974365" cy="218391"/>
            <a:chOff x="8406630" y="6388173"/>
            <a:chExt cx="1472454" cy="35714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06630" y="6388173"/>
              <a:ext cx="1472454" cy="3571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0" y="-211640"/>
            <a:ext cx="551389" cy="10573545"/>
            <a:chOff x="0" y="-211640"/>
            <a:chExt cx="551389" cy="1057354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-211640"/>
              <a:ext cx="551389" cy="10573545"/>
            </a:xfrm>
            <a:prstGeom prst="rect">
              <a:avLst/>
            </a:prstGeom>
          </p:spPr>
        </p:pic>
      </p:grpSp>
      <p:sp>
        <p:nvSpPr>
          <p:cNvPr id="32" name="Object 32"/>
          <p:cNvSpPr txBox="1"/>
          <p:nvPr/>
        </p:nvSpPr>
        <p:spPr>
          <a:xfrm>
            <a:off x="2362200" y="3172509"/>
            <a:ext cx="14246604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7900" kern="0" spc="-100" dirty="0" err="1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스마트팜</a:t>
            </a:r>
            <a:r>
              <a:rPr lang="ko-KR" altLang="en-US" sz="79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 </a:t>
            </a:r>
            <a:r>
              <a:rPr lang="ko-KR" altLang="en-US" sz="7900" kern="0" spc="-100" dirty="0" err="1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아두이노</a:t>
            </a:r>
            <a:r>
              <a:rPr lang="ko-KR" altLang="en-US" sz="79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 프로젝트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3375594" y="2477064"/>
            <a:ext cx="11754443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3</a:t>
            </a:r>
            <a:r>
              <a:rPr lang="ko-KR" altLang="en-US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조</a:t>
            </a:r>
            <a:r>
              <a:rPr lang="en-US" altLang="ko-KR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(</a:t>
            </a:r>
            <a:r>
              <a:rPr lang="ko-KR" altLang="en-US" sz="2500" dirty="0" err="1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팀명</a:t>
            </a:r>
            <a:r>
              <a:rPr lang="en-US" altLang="ko-KR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:4.1)</a:t>
            </a:r>
            <a:endParaRPr lang="en-US" sz="2500" dirty="0"/>
          </a:p>
        </p:txBody>
      </p:sp>
      <p:sp>
        <p:nvSpPr>
          <p:cNvPr id="35" name="Object 35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rgbClr val="FFFFFF"/>
                </a:solidFill>
                <a:latin typeface="THEStayR" pitchFamily="34" charset="0"/>
              </a:rPr>
              <a:t>기초창의공학설계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833470" y="2091128"/>
            <a:ext cx="6918858" cy="6918858"/>
            <a:chOff x="14833470" y="2091128"/>
            <a:chExt cx="6918858" cy="69188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833470" y="2091128"/>
              <a:ext cx="6918858" cy="69188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464133" y="6509531"/>
            <a:ext cx="6918858" cy="6918858"/>
            <a:chOff x="13464133" y="6509531"/>
            <a:chExt cx="6918858" cy="691885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64133" y="6509531"/>
              <a:ext cx="6918858" cy="69188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1652309" y="1116284"/>
            <a:ext cx="8272090" cy="124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7500" kern="0" spc="-100" dirty="0">
                <a:solidFill>
                  <a:srgbClr val="101025"/>
                </a:solidFill>
                <a:latin typeface="Pretendard Black" pitchFamily="34" charset="0"/>
              </a:rPr>
              <a:t>목차</a:t>
            </a:r>
            <a:endParaRPr lang="en-US" dirty="0"/>
          </a:p>
        </p:txBody>
      </p:sp>
      <p:sp>
        <p:nvSpPr>
          <p:cNvPr id="31" name="Object 31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dirty="0">
                <a:solidFill>
                  <a:srgbClr val="101025"/>
                </a:solidFill>
                <a:latin typeface="THEStayR" pitchFamily="34" charset="0"/>
                <a:cs typeface="THEStayR" pitchFamily="34" charset="0"/>
              </a:rPr>
              <a:t>기초창의공학설계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866701" y="1335124"/>
            <a:ext cx="1080106" cy="934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00</a:t>
            </a:r>
            <a:endParaRPr lang="en-US" dirty="0"/>
          </a:p>
        </p:txBody>
      </p:sp>
      <p:sp>
        <p:nvSpPr>
          <p:cNvPr id="33" name="Object 33"/>
          <p:cNvSpPr txBox="1"/>
          <p:nvPr/>
        </p:nvSpPr>
        <p:spPr>
          <a:xfrm>
            <a:off x="2177040" y="3457476"/>
            <a:ext cx="467883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101025"/>
                </a:solidFill>
                <a:latin typeface="Pretendard ExtraBold" pitchFamily="34" charset="0"/>
                <a:cs typeface="Pretendard ExtraBold" pitchFamily="34" charset="0"/>
              </a:rPr>
              <a:t>이주의 주요 개발 내용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2284866" y="4008836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01025"/>
                </a:solidFill>
                <a:latin typeface="Pretendard Light" pitchFamily="34" charset="0"/>
              </a:rPr>
              <a:t>토양 수분 센서 코드 작성 및 </a:t>
            </a:r>
            <a:r>
              <a:rPr lang="en-US" altLang="ko-KR" dirty="0">
                <a:solidFill>
                  <a:srgbClr val="101025"/>
                </a:solidFill>
                <a:latin typeface="Pretendard Light" pitchFamily="34" charset="0"/>
              </a:rPr>
              <a:t>LCD </a:t>
            </a:r>
            <a:r>
              <a:rPr lang="ko-KR" altLang="en-US" dirty="0">
                <a:solidFill>
                  <a:srgbClr val="101025"/>
                </a:solidFill>
                <a:latin typeface="Pretendard Light" pitchFamily="34" charset="0"/>
              </a:rPr>
              <a:t>이모티콘 표시 기능 구현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1512509" y="3416889"/>
            <a:ext cx="1080106" cy="93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01</a:t>
            </a:r>
            <a:endParaRPr lang="en-US" dirty="0"/>
          </a:p>
        </p:txBody>
      </p:sp>
      <p:sp>
        <p:nvSpPr>
          <p:cNvPr id="51" name="Object 51"/>
          <p:cNvSpPr txBox="1"/>
          <p:nvPr/>
        </p:nvSpPr>
        <p:spPr>
          <a:xfrm>
            <a:off x="2887382" y="9514762"/>
            <a:ext cx="14872332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3</a:t>
            </a:r>
            <a:r>
              <a:rPr lang="ko-KR" alt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lang="ko-KR" altLang="en-US" sz="1500" kern="0" spc="300" dirty="0" err="1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:4.1)</a:t>
            </a:r>
            <a:endParaRPr lang="en-US" dirty="0"/>
          </a:p>
        </p:txBody>
      </p:sp>
      <p:sp>
        <p:nvSpPr>
          <p:cNvPr id="52" name="Object 34">
            <a:extLst>
              <a:ext uri="{FF2B5EF4-FFF2-40B4-BE49-F238E27FC236}">
                <a16:creationId xmlns:a16="http://schemas.microsoft.com/office/drawing/2014/main" id="{6961DC9B-1E42-41CD-9D32-98818CF164E3}"/>
              </a:ext>
            </a:extLst>
          </p:cNvPr>
          <p:cNvSpPr txBox="1"/>
          <p:nvPr/>
        </p:nvSpPr>
        <p:spPr>
          <a:xfrm>
            <a:off x="2269626" y="6434204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와이파이 모듈 </a:t>
            </a:r>
            <a:r>
              <a:rPr lang="en-US" altLang="ko-KR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ESP01 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연결</a:t>
            </a:r>
            <a:endParaRPr lang="en-US" dirty="0"/>
          </a:p>
        </p:txBody>
      </p:sp>
      <p:grpSp>
        <p:nvGrpSpPr>
          <p:cNvPr id="57" name="그룹 1005">
            <a:extLst>
              <a:ext uri="{FF2B5EF4-FFF2-40B4-BE49-F238E27FC236}">
                <a16:creationId xmlns:a16="http://schemas.microsoft.com/office/drawing/2014/main" id="{B94AAA2A-C4C9-424D-87FB-AB0E547B6D09}"/>
              </a:ext>
            </a:extLst>
          </p:cNvPr>
          <p:cNvGrpSpPr/>
          <p:nvPr/>
        </p:nvGrpSpPr>
        <p:grpSpPr>
          <a:xfrm>
            <a:off x="2442159" y="5699604"/>
            <a:ext cx="2894487" cy="35714"/>
            <a:chOff x="10480855" y="3757398"/>
            <a:chExt cx="2894487" cy="35714"/>
          </a:xfrm>
        </p:grpSpPr>
        <p:pic>
          <p:nvPicPr>
            <p:cNvPr id="58" name="Object 14">
              <a:extLst>
                <a:ext uri="{FF2B5EF4-FFF2-40B4-BE49-F238E27FC236}">
                  <a16:creationId xmlns:a16="http://schemas.microsoft.com/office/drawing/2014/main" id="{AF1DF734-44D0-4887-AE25-3ECCB19E4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0855" y="3757398"/>
              <a:ext cx="2894487" cy="35714"/>
            </a:xfrm>
            <a:prstGeom prst="rect">
              <a:avLst/>
            </a:prstGeom>
          </p:spPr>
        </p:pic>
      </p:grpSp>
      <p:sp>
        <p:nvSpPr>
          <p:cNvPr id="59" name="Object 33">
            <a:extLst>
              <a:ext uri="{FF2B5EF4-FFF2-40B4-BE49-F238E27FC236}">
                <a16:creationId xmlns:a16="http://schemas.microsoft.com/office/drawing/2014/main" id="{E55773FE-EE6F-4DA5-923E-B6A20721EFA3}"/>
              </a:ext>
            </a:extLst>
          </p:cNvPr>
          <p:cNvSpPr txBox="1"/>
          <p:nvPr/>
        </p:nvSpPr>
        <p:spPr>
          <a:xfrm>
            <a:off x="2183791" y="5919889"/>
            <a:ext cx="467883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101025"/>
                </a:solidFill>
                <a:latin typeface="Pretendard ExtraBold" pitchFamily="34" charset="0"/>
                <a:cs typeface="Pretendard ExtraBold" pitchFamily="34" charset="0"/>
              </a:rPr>
              <a:t>다음 주 개발 예정 내용</a:t>
            </a:r>
            <a:endParaRPr lang="en-US" dirty="0"/>
          </a:p>
        </p:txBody>
      </p:sp>
      <p:sp>
        <p:nvSpPr>
          <p:cNvPr id="60" name="Object 35">
            <a:extLst>
              <a:ext uri="{FF2B5EF4-FFF2-40B4-BE49-F238E27FC236}">
                <a16:creationId xmlns:a16="http://schemas.microsoft.com/office/drawing/2014/main" id="{A08246A9-3A7B-43B3-B8CF-11455C2E402E}"/>
              </a:ext>
            </a:extLst>
          </p:cNvPr>
          <p:cNvSpPr txBox="1"/>
          <p:nvPr/>
        </p:nvSpPr>
        <p:spPr>
          <a:xfrm>
            <a:off x="1551748" y="5855875"/>
            <a:ext cx="1080106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02</a:t>
            </a:r>
            <a:endParaRPr lang="en-US" dirty="0"/>
          </a:p>
        </p:txBody>
      </p:sp>
      <p:grpSp>
        <p:nvGrpSpPr>
          <p:cNvPr id="61" name="그룹 1005">
            <a:extLst>
              <a:ext uri="{FF2B5EF4-FFF2-40B4-BE49-F238E27FC236}">
                <a16:creationId xmlns:a16="http://schemas.microsoft.com/office/drawing/2014/main" id="{4DB296C8-A898-48BB-A128-36E4F027A729}"/>
              </a:ext>
            </a:extLst>
          </p:cNvPr>
          <p:cNvGrpSpPr/>
          <p:nvPr/>
        </p:nvGrpSpPr>
        <p:grpSpPr>
          <a:xfrm>
            <a:off x="2442159" y="7992473"/>
            <a:ext cx="2894487" cy="35714"/>
            <a:chOff x="10480855" y="3757398"/>
            <a:chExt cx="2894487" cy="35714"/>
          </a:xfrm>
        </p:grpSpPr>
        <p:pic>
          <p:nvPicPr>
            <p:cNvPr id="62" name="Object 14">
              <a:extLst>
                <a:ext uri="{FF2B5EF4-FFF2-40B4-BE49-F238E27FC236}">
                  <a16:creationId xmlns:a16="http://schemas.microsoft.com/office/drawing/2014/main" id="{E5644485-590A-4223-9DE3-7EB73F99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0855" y="3757398"/>
              <a:ext cx="2894487" cy="35714"/>
            </a:xfrm>
            <a:prstGeom prst="rect">
              <a:avLst/>
            </a:prstGeom>
          </p:spPr>
        </p:pic>
      </p:grpSp>
      <p:sp>
        <p:nvSpPr>
          <p:cNvPr id="63" name="Object 34">
            <a:extLst>
              <a:ext uri="{FF2B5EF4-FFF2-40B4-BE49-F238E27FC236}">
                <a16:creationId xmlns:a16="http://schemas.microsoft.com/office/drawing/2014/main" id="{92BEC123-C6A5-47A9-B546-4A9BBF0B0D57}"/>
              </a:ext>
            </a:extLst>
          </p:cNvPr>
          <p:cNvSpPr txBox="1"/>
          <p:nvPr/>
        </p:nvSpPr>
        <p:spPr>
          <a:xfrm>
            <a:off x="2269626" y="6902891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코드 수정 및 완성</a:t>
            </a:r>
            <a:r>
              <a:rPr lang="en-US" altLang="ko-KR" dirty="0"/>
              <a:t>, </a:t>
            </a:r>
            <a:r>
              <a:rPr lang="ko-KR" altLang="en-US" dirty="0" err="1"/>
              <a:t>아두이노</a:t>
            </a:r>
            <a:r>
              <a:rPr lang="ko-KR" altLang="en-US" dirty="0"/>
              <a:t> 회로 연결</a:t>
            </a:r>
            <a:endParaRPr lang="en-US" dirty="0"/>
          </a:p>
        </p:txBody>
      </p:sp>
      <p:sp>
        <p:nvSpPr>
          <p:cNvPr id="64" name="Object 34">
            <a:extLst>
              <a:ext uri="{FF2B5EF4-FFF2-40B4-BE49-F238E27FC236}">
                <a16:creationId xmlns:a16="http://schemas.microsoft.com/office/drawing/2014/main" id="{73C07DD8-6688-49DB-8765-22FF951D0837}"/>
              </a:ext>
            </a:extLst>
          </p:cNvPr>
          <p:cNvSpPr txBox="1"/>
          <p:nvPr/>
        </p:nvSpPr>
        <p:spPr>
          <a:xfrm>
            <a:off x="2284866" y="7310555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웹서버로 받은 값을 그래프로 그리기</a:t>
            </a:r>
            <a:endParaRPr lang="en-US" dirty="0"/>
          </a:p>
        </p:txBody>
      </p:sp>
      <p:sp>
        <p:nvSpPr>
          <p:cNvPr id="65" name="Object 34">
            <a:extLst>
              <a:ext uri="{FF2B5EF4-FFF2-40B4-BE49-F238E27FC236}">
                <a16:creationId xmlns:a16="http://schemas.microsoft.com/office/drawing/2014/main" id="{3BACAF88-2CE8-4CD3-A5F7-54F9370CBF95}"/>
              </a:ext>
            </a:extLst>
          </p:cNvPr>
          <p:cNvSpPr txBox="1"/>
          <p:nvPr/>
        </p:nvSpPr>
        <p:spPr>
          <a:xfrm>
            <a:off x="2284866" y="4590440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스마트팜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 </a:t>
            </a:r>
            <a:r>
              <a:rPr lang="ko-KR" altLang="en-US" sz="1800" dirty="0" err="1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아두이노의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 전체적인 구조 설정</a:t>
            </a:r>
            <a:endParaRPr lang="en-US" dirty="0"/>
          </a:p>
        </p:txBody>
      </p:sp>
      <p:grpSp>
        <p:nvGrpSpPr>
          <p:cNvPr id="67" name="그룹 1001">
            <a:extLst>
              <a:ext uri="{FF2B5EF4-FFF2-40B4-BE49-F238E27FC236}">
                <a16:creationId xmlns:a16="http://schemas.microsoft.com/office/drawing/2014/main" id="{55DE968C-8681-4B9E-AE3C-DB0576A3F240}"/>
              </a:ext>
            </a:extLst>
          </p:cNvPr>
          <p:cNvGrpSpPr/>
          <p:nvPr/>
        </p:nvGrpSpPr>
        <p:grpSpPr>
          <a:xfrm>
            <a:off x="1020404" y="1029185"/>
            <a:ext cx="16739310" cy="35714"/>
            <a:chOff x="773202" y="633373"/>
            <a:chExt cx="16739310" cy="35714"/>
          </a:xfrm>
        </p:grpSpPr>
        <p:pic>
          <p:nvPicPr>
            <p:cNvPr id="68" name="Object 2">
              <a:extLst>
                <a:ext uri="{FF2B5EF4-FFF2-40B4-BE49-F238E27FC236}">
                  <a16:creationId xmlns:a16="http://schemas.microsoft.com/office/drawing/2014/main" id="{96D5E961-E362-40D3-91D3-C6A242426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  <a:solidFill>
            <a:srgbClr val="4674FF"/>
          </a:solidFill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  <a:grpFill/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00200" y="1059563"/>
            <a:ext cx="15697200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아두이노에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 </a:t>
            </a:r>
            <a:r>
              <a:rPr lang="en-US" altLang="ko-KR" sz="4800" dirty="0">
                <a:solidFill>
                  <a:srgbClr val="101025"/>
                </a:solidFill>
                <a:latin typeface="Pretendard Light" pitchFamily="34" charset="0"/>
              </a:rPr>
              <a:t>ESP01 </a:t>
            </a:r>
            <a:r>
              <a:rPr lang="ko-KR" altLang="en-US" sz="4800" dirty="0">
                <a:solidFill>
                  <a:srgbClr val="101025"/>
                </a:solidFill>
                <a:latin typeface="Pretendard Light" pitchFamily="34" charset="0"/>
              </a:rPr>
              <a:t>와이파이 모듈 및 토양 수분 센서 연결할 예정이었으나</a:t>
            </a:r>
            <a:r>
              <a:rPr lang="en-US" altLang="ko-KR" sz="4800" dirty="0">
                <a:solidFill>
                  <a:srgbClr val="101025"/>
                </a:solidFill>
                <a:latin typeface="Pretendard Light" pitchFamily="34" charset="0"/>
              </a:rPr>
              <a:t>…</a:t>
            </a:r>
            <a:endParaRPr kumimoji="0" lang="en-US" altLang="ko-KR" sz="4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628489" y="112194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0.5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256873" y="2761161"/>
            <a:ext cx="120359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배송이 완료 되지 않아 진행 불가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1600200" y="3630394"/>
            <a:ext cx="555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lang="ko-KR" altLang="en-US" dirty="0" err="1">
                <a:solidFill>
                  <a:prstClr val="black"/>
                </a:solidFill>
                <a:latin typeface="Calibri"/>
              </a:rPr>
              <a:t>배송사측에서는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 다음 주 중으로 도착 예정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		(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주문일자는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11/7)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1600199" y="4452012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도착한 이후 모듈을 연결 할 예정임</a:t>
            </a: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ED328E02-3A9F-44B3-8C5F-8743275E6C03}"/>
              </a:ext>
            </a:extLst>
          </p:cNvPr>
          <p:cNvGrpSpPr/>
          <p:nvPr/>
        </p:nvGrpSpPr>
        <p:grpSpPr>
          <a:xfrm>
            <a:off x="774345" y="876968"/>
            <a:ext cx="16739310" cy="35714"/>
            <a:chOff x="773202" y="633373"/>
            <a:chExt cx="16739310" cy="35714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47FEC379-3A9A-4C34-8560-DD445EFA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FED75D3-4CEC-4290-B511-75526B782F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450" y="3062396"/>
            <a:ext cx="6489785" cy="5372100"/>
          </a:xfrm>
          <a:prstGeom prst="rect">
            <a:avLst/>
          </a:prstGeom>
        </p:spPr>
      </p:pic>
      <p:sp>
        <p:nvSpPr>
          <p:cNvPr id="41" name="L 도형 40">
            <a:extLst>
              <a:ext uri="{FF2B5EF4-FFF2-40B4-BE49-F238E27FC236}">
                <a16:creationId xmlns:a16="http://schemas.microsoft.com/office/drawing/2014/main" id="{3A99EBB6-CC1B-467D-B371-3A3989958993}"/>
              </a:ext>
            </a:extLst>
          </p:cNvPr>
          <p:cNvSpPr/>
          <p:nvPr/>
        </p:nvSpPr>
        <p:spPr>
          <a:xfrm>
            <a:off x="818045" y="8233873"/>
            <a:ext cx="1920379" cy="1442471"/>
          </a:xfrm>
          <a:prstGeom prst="corner">
            <a:avLst>
              <a:gd name="adj1" fmla="val 8310"/>
              <a:gd name="adj2" fmla="val 10099"/>
            </a:avLst>
          </a:prstGeom>
          <a:solidFill>
            <a:srgbClr val="4674FF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76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00200" y="1059563"/>
            <a:ext cx="15697200" cy="15234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800" dirty="0">
                <a:solidFill>
                  <a:srgbClr val="101025"/>
                </a:solidFill>
                <a:latin typeface="Pretendard Light" pitchFamily="34" charset="0"/>
              </a:rPr>
              <a:t>토양 수분 센서 코드 작성 및 </a:t>
            </a:r>
            <a:r>
              <a:rPr lang="en-US" altLang="ko-KR" sz="4800" dirty="0">
                <a:solidFill>
                  <a:srgbClr val="101025"/>
                </a:solidFill>
                <a:latin typeface="Pretendard Light" pitchFamily="34" charset="0"/>
              </a:rPr>
              <a:t>LCD </a:t>
            </a:r>
            <a:r>
              <a:rPr lang="ko-KR" altLang="en-US" sz="4800" dirty="0">
                <a:solidFill>
                  <a:srgbClr val="101025"/>
                </a:solidFill>
                <a:latin typeface="Pretendard Light" pitchFamily="34" charset="0"/>
              </a:rPr>
              <a:t>이모티콘 표시 기능 구현</a:t>
            </a:r>
            <a:endParaRPr lang="en-US" altLang="ko-KR" sz="4800" dirty="0"/>
          </a:p>
          <a:p>
            <a:endParaRPr lang="en-US" altLang="ko-KR" sz="4500" dirty="0"/>
          </a:p>
        </p:txBody>
      </p:sp>
      <p:sp>
        <p:nvSpPr>
          <p:cNvPr id="49" name="Object 49"/>
          <p:cNvSpPr txBox="1"/>
          <p:nvPr/>
        </p:nvSpPr>
        <p:spPr>
          <a:xfrm>
            <a:off x="628489" y="112194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329402" y="2113637"/>
            <a:ext cx="12035951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토양 수분 센서를 통해 받아들인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아날로그값에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따라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가지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이모티콘으로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수분량 표시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841080" y="2836638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건조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적정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습함 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가지로 구분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2841079" y="3293613"/>
            <a:ext cx="555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저번주에 확인한 조도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온습도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서보모터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토양  수분 센서에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+ LCD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이모티콘 표시까지 추가하였음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기준은 화분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1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개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ED328E02-3A9F-44B3-8C5F-8743275E6C03}"/>
              </a:ext>
            </a:extLst>
          </p:cNvPr>
          <p:cNvGrpSpPr/>
          <p:nvPr/>
        </p:nvGrpSpPr>
        <p:grpSpPr>
          <a:xfrm>
            <a:off x="774345" y="876968"/>
            <a:ext cx="16739310" cy="35714"/>
            <a:chOff x="773202" y="633373"/>
            <a:chExt cx="16739310" cy="35714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47FEC379-3A9A-4C34-8560-DD445EFA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  <p:sp>
        <p:nvSpPr>
          <p:cNvPr id="21" name="L 도형 20">
            <a:extLst>
              <a:ext uri="{FF2B5EF4-FFF2-40B4-BE49-F238E27FC236}">
                <a16:creationId xmlns:a16="http://schemas.microsoft.com/office/drawing/2014/main" id="{17D70D06-A5F1-46CC-9171-3A89AD89BD8C}"/>
              </a:ext>
            </a:extLst>
          </p:cNvPr>
          <p:cNvSpPr/>
          <p:nvPr/>
        </p:nvSpPr>
        <p:spPr>
          <a:xfrm>
            <a:off x="818045" y="8233873"/>
            <a:ext cx="1920379" cy="1442471"/>
          </a:xfrm>
          <a:prstGeom prst="corner">
            <a:avLst>
              <a:gd name="adj1" fmla="val 8310"/>
              <a:gd name="adj2" fmla="val 10099"/>
            </a:avLst>
          </a:prstGeom>
          <a:solidFill>
            <a:srgbClr val="4674FF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DF988E-C1BB-4777-A997-2A906CB5BE33}"/>
              </a:ext>
            </a:extLst>
          </p:cNvPr>
          <p:cNvSpPr txBox="1"/>
          <p:nvPr/>
        </p:nvSpPr>
        <p:spPr>
          <a:xfrm>
            <a:off x="3352800" y="4216943"/>
            <a:ext cx="55504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 </a:t>
            </a:r>
            <a:r>
              <a:rPr kumimoji="0" lang="en-US" altLang="ko-KR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↳</a:t>
            </a:r>
            <a:endParaRPr kumimoji="0" lang="ko-KR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F8510A-4660-4F03-BFEB-67FDD872BF47}"/>
              </a:ext>
            </a:extLst>
          </p:cNvPr>
          <p:cNvSpPr txBox="1"/>
          <p:nvPr/>
        </p:nvSpPr>
        <p:spPr>
          <a:xfrm>
            <a:off x="3346877" y="4796971"/>
            <a:ext cx="555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추후에는 화분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개 각각의 토양 수분량을 측정할 예정이므로 화분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3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개에서 모든 값을 받을 수 있도록 추후 코드 수정 필요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FD738B-0703-4DFA-871C-73934C36ED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66" y="5912593"/>
            <a:ext cx="5796827" cy="40046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BEBF35-6EBC-4E93-A0D5-B2581338CD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430" y="4175560"/>
            <a:ext cx="7844234" cy="33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12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00200" y="1059563"/>
            <a:ext cx="1569720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800" dirty="0">
                <a:solidFill>
                  <a:srgbClr val="101025"/>
                </a:solidFill>
                <a:latin typeface="Pretendard Light" pitchFamily="34" charset="0"/>
              </a:rPr>
              <a:t>최종기능</a:t>
            </a:r>
            <a:endParaRPr lang="en-US" altLang="ko-KR" sz="4800" dirty="0"/>
          </a:p>
        </p:txBody>
      </p:sp>
      <p:sp>
        <p:nvSpPr>
          <p:cNvPr id="49" name="Object 49"/>
          <p:cNvSpPr txBox="1"/>
          <p:nvPr/>
        </p:nvSpPr>
        <p:spPr>
          <a:xfrm>
            <a:off x="628489" y="112194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030316" y="2970193"/>
            <a:ext cx="555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1.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조도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센서값에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따라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서보모터를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이용해 가림막 개폐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서보모터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작동확인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2030316" y="6341768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2.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온습도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센서값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LCD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에 표시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ED328E02-3A9F-44B3-8C5F-8743275E6C03}"/>
              </a:ext>
            </a:extLst>
          </p:cNvPr>
          <p:cNvGrpSpPr/>
          <p:nvPr/>
        </p:nvGrpSpPr>
        <p:grpSpPr>
          <a:xfrm>
            <a:off x="774345" y="876968"/>
            <a:ext cx="16739310" cy="35714"/>
            <a:chOff x="773202" y="633373"/>
            <a:chExt cx="16739310" cy="35714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47FEC379-3A9A-4C34-8560-DD445EFA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  <p:sp>
        <p:nvSpPr>
          <p:cNvPr id="21" name="L 도형 20">
            <a:extLst>
              <a:ext uri="{FF2B5EF4-FFF2-40B4-BE49-F238E27FC236}">
                <a16:creationId xmlns:a16="http://schemas.microsoft.com/office/drawing/2014/main" id="{17D70D06-A5F1-46CC-9171-3A89AD89BD8C}"/>
              </a:ext>
            </a:extLst>
          </p:cNvPr>
          <p:cNvSpPr/>
          <p:nvPr/>
        </p:nvSpPr>
        <p:spPr>
          <a:xfrm>
            <a:off x="818045" y="8233873"/>
            <a:ext cx="1920379" cy="1442471"/>
          </a:xfrm>
          <a:prstGeom prst="corner">
            <a:avLst>
              <a:gd name="adj1" fmla="val 8310"/>
              <a:gd name="adj2" fmla="val 10099"/>
            </a:avLst>
          </a:prstGeom>
          <a:solidFill>
            <a:srgbClr val="4674FF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1BEBF35-6EBC-4E93-A0D5-B2581338CD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5484" y="3435109"/>
            <a:ext cx="5768689" cy="242864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78FB279-B5FD-4BAE-A851-42D4A3E3A28B}"/>
              </a:ext>
            </a:extLst>
          </p:cNvPr>
          <p:cNvSpPr txBox="1"/>
          <p:nvPr/>
        </p:nvSpPr>
        <p:spPr>
          <a:xfrm>
            <a:off x="11126434" y="2951444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3.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토양 수분량에 따른 이모티콘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LCD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표시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C96A94-06CE-4248-B53E-F009382599F8}"/>
              </a:ext>
            </a:extLst>
          </p:cNvPr>
          <p:cNvSpPr txBox="1"/>
          <p:nvPr/>
        </p:nvSpPr>
        <p:spPr>
          <a:xfrm>
            <a:off x="10972800" y="5978088"/>
            <a:ext cx="555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4. LCD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에 각 화분의 수분량에 대한 정보를 일정시간동안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번갈아가며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노출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예정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26" name="Picture 1">
            <a:extLst>
              <a:ext uri="{FF2B5EF4-FFF2-40B4-BE49-F238E27FC236}">
                <a16:creationId xmlns:a16="http://schemas.microsoft.com/office/drawing/2014/main" id="{3F7B652E-5109-4461-96DE-0F5DCCB0D5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91550" y="4179274"/>
            <a:ext cx="2678303" cy="12827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9" name="Picture 3">
            <a:extLst>
              <a:ext uri="{FF2B5EF4-FFF2-40B4-BE49-F238E27FC236}">
                <a16:creationId xmlns:a16="http://schemas.microsoft.com/office/drawing/2014/main" id="{8EB3F036-2DA7-4D61-BCD5-789AA15208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9131" y="3783807"/>
            <a:ext cx="2866771" cy="233565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EE9115-E834-401B-955B-5105CDFE68DE}"/>
              </a:ext>
            </a:extLst>
          </p:cNvPr>
          <p:cNvSpPr txBox="1"/>
          <p:nvPr/>
        </p:nvSpPr>
        <p:spPr>
          <a:xfrm>
            <a:off x="4805562" y="4649432"/>
            <a:ext cx="17476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→</a:t>
            </a:r>
          </a:p>
        </p:txBody>
      </p:sp>
      <p:pic>
        <p:nvPicPr>
          <p:cNvPr id="30" name="Picture 4">
            <a:extLst>
              <a:ext uri="{FF2B5EF4-FFF2-40B4-BE49-F238E27FC236}">
                <a16:creationId xmlns:a16="http://schemas.microsoft.com/office/drawing/2014/main" id="{4083DE5E-D04D-44B1-94EA-6AC92B20CE1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9303" b="25346"/>
          <a:stretch>
            <a:fillRect/>
          </a:stretch>
        </p:blipFill>
        <p:spPr>
          <a:xfrm>
            <a:off x="2494317" y="7452847"/>
            <a:ext cx="4648199" cy="167490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653493-E517-4F3C-B188-49C3E6BC359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7209269"/>
            <a:ext cx="5941373" cy="167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73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00200" y="1059563"/>
            <a:ext cx="1569720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스마트팜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 </a:t>
            </a:r>
            <a:r>
              <a:rPr kumimoji="0" lang="ko-KR" alt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아두이노의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Light" pitchFamily="34" charset="0"/>
                <a:cs typeface="+mn-cs"/>
              </a:rPr>
              <a:t> 전체적인 구조 설정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628489" y="112194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ED328E02-3A9F-44B3-8C5F-8743275E6C03}"/>
              </a:ext>
            </a:extLst>
          </p:cNvPr>
          <p:cNvGrpSpPr/>
          <p:nvPr/>
        </p:nvGrpSpPr>
        <p:grpSpPr>
          <a:xfrm>
            <a:off x="774345" y="876968"/>
            <a:ext cx="16739310" cy="35714"/>
            <a:chOff x="773202" y="633373"/>
            <a:chExt cx="16739310" cy="35714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47FEC379-3A9A-4C34-8560-DD445EFA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  <p:sp>
        <p:nvSpPr>
          <p:cNvPr id="21" name="L 도형 20">
            <a:extLst>
              <a:ext uri="{FF2B5EF4-FFF2-40B4-BE49-F238E27FC236}">
                <a16:creationId xmlns:a16="http://schemas.microsoft.com/office/drawing/2014/main" id="{17D70D06-A5F1-46CC-9171-3A89AD89BD8C}"/>
              </a:ext>
            </a:extLst>
          </p:cNvPr>
          <p:cNvSpPr/>
          <p:nvPr/>
        </p:nvSpPr>
        <p:spPr>
          <a:xfrm>
            <a:off x="818045" y="8233873"/>
            <a:ext cx="1920379" cy="1442471"/>
          </a:xfrm>
          <a:prstGeom prst="corner">
            <a:avLst>
              <a:gd name="adj1" fmla="val 8310"/>
              <a:gd name="adj2" fmla="val 10099"/>
            </a:avLst>
          </a:prstGeom>
          <a:solidFill>
            <a:srgbClr val="4674FF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95723C-C157-4396-AB1A-76DD59811CB2}"/>
              </a:ext>
            </a:extLst>
          </p:cNvPr>
          <p:cNvSpPr txBox="1"/>
          <p:nvPr/>
        </p:nvSpPr>
        <p:spPr>
          <a:xfrm>
            <a:off x="1600200" y="2336697"/>
            <a:ext cx="555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센서 및 다양한 장치들의 배치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구조물의 규격 및 구조 설정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1089A6-839F-41DA-AB0A-E55D03790F77}"/>
              </a:ext>
            </a:extLst>
          </p:cNvPr>
          <p:cNvSpPr txBox="1"/>
          <p:nvPr/>
        </p:nvSpPr>
        <p:spPr>
          <a:xfrm>
            <a:off x="1581150" y="2929097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화분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화분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개의 지름 및 높이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:9cm)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D7BD58-D50B-470B-80FD-CA1FF9C21BF2}"/>
              </a:ext>
            </a:extLst>
          </p:cNvPr>
          <p:cNvSpPr txBox="1"/>
          <p:nvPr/>
        </p:nvSpPr>
        <p:spPr>
          <a:xfrm>
            <a:off x="1581150" y="3464387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가림막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종이박스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 :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서보모터로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개폐 기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능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D6BC1-D23B-42AA-B773-69EFC7271916}"/>
              </a:ext>
            </a:extLst>
          </p:cNvPr>
          <p:cNvSpPr txBox="1"/>
          <p:nvPr/>
        </p:nvSpPr>
        <p:spPr>
          <a:xfrm>
            <a:off x="1600200" y="394959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상단부에 조도 센서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,LED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설치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9E0C904-2EF5-40D4-AAA9-79EACCB276DD}"/>
              </a:ext>
            </a:extLst>
          </p:cNvPr>
          <p:cNvSpPr txBox="1"/>
          <p:nvPr/>
        </p:nvSpPr>
        <p:spPr>
          <a:xfrm>
            <a:off x="1562100" y="4547826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상자 정중앙에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LCD(</a:t>
            </a:r>
            <a:r>
              <a:rPr lang="ko-KR" altLang="en-US" dirty="0" err="1">
                <a:solidFill>
                  <a:prstClr val="black"/>
                </a:solidFill>
                <a:latin typeface="Calibri"/>
              </a:rPr>
              <a:t>온습도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 및 이모티콘 표시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)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부착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5C89D9-EE2D-45E1-AB9D-281D4F4873E0}"/>
              </a:ext>
            </a:extLst>
          </p:cNvPr>
          <p:cNvSpPr txBox="1"/>
          <p:nvPr/>
        </p:nvSpPr>
        <p:spPr>
          <a:xfrm>
            <a:off x="1600200" y="5199876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아두이노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우노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보드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온습도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센서는 상자 옆면에 부착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415A41-0686-440F-8C82-1DB5FDFAC7EF}"/>
              </a:ext>
            </a:extLst>
          </p:cNvPr>
          <p:cNvSpPr txBox="1"/>
          <p:nvPr/>
        </p:nvSpPr>
        <p:spPr>
          <a:xfrm>
            <a:off x="1600200" y="584968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토양수분센서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각 화분마다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개씩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F9A7D6-E91A-4196-A690-9F49D71441AF}"/>
              </a:ext>
            </a:extLst>
          </p:cNvPr>
          <p:cNvSpPr txBox="1"/>
          <p:nvPr/>
        </p:nvSpPr>
        <p:spPr>
          <a:xfrm>
            <a:off x="8686800" y="2152031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예상 이미지</a:t>
            </a:r>
          </a:p>
        </p:txBody>
      </p:sp>
      <p:pic>
        <p:nvPicPr>
          <p:cNvPr id="38" name="Picture 8">
            <a:extLst>
              <a:ext uri="{FF2B5EF4-FFF2-40B4-BE49-F238E27FC236}">
                <a16:creationId xmlns:a16="http://schemas.microsoft.com/office/drawing/2014/main" id="{0E90B652-1442-49F5-8DCD-E4A36077EA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6701" y="2660616"/>
            <a:ext cx="8429219" cy="403694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9" name="Picture 10">
            <a:extLst>
              <a:ext uri="{FF2B5EF4-FFF2-40B4-BE49-F238E27FC236}">
                <a16:creationId xmlns:a16="http://schemas.microsoft.com/office/drawing/2014/main" id="{61921916-3DA2-4158-9FFF-6AD42BA23A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4497" y="7000803"/>
            <a:ext cx="8552525" cy="2713776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11199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898285" y="1177030"/>
            <a:ext cx="1342463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다음 주 개발 예정 내용</a:t>
            </a:r>
            <a:endParaRPr kumimoji="0" lang="en-US" altLang="ko-KR" sz="4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1021067" y="1212346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2057399" y="2091803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와이파이 모듈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ESP01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연결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422894" y="274640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ESP01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모듈을 이용해 인터넷 연결하기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웹서버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20216B-C60B-427B-AE3F-70FA3884285A}"/>
              </a:ext>
            </a:extLst>
          </p:cNvPr>
          <p:cNvSpPr txBox="1"/>
          <p:nvPr/>
        </p:nvSpPr>
        <p:spPr>
          <a:xfrm>
            <a:off x="2438134" y="3157391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ESP 8266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사용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코드 작성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와이파이 정보 설정 등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F3E54C-9E8E-4537-B416-6F5B04BE0E1B}"/>
              </a:ext>
            </a:extLst>
          </p:cNvPr>
          <p:cNvSpPr txBox="1"/>
          <p:nvPr/>
        </p:nvSpPr>
        <p:spPr>
          <a:xfrm>
            <a:off x="2438134" y="4425167"/>
            <a:ext cx="6353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현재 작성한 코드는 화분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개에 대한 코드이므로 화분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개를 모두 받을 수 있도록 코드 수정이 필요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DF7C1B-76CD-44FC-8D1A-62E9ACD2A72A}"/>
              </a:ext>
            </a:extLst>
          </p:cNvPr>
          <p:cNvSpPr txBox="1"/>
          <p:nvPr/>
        </p:nvSpPr>
        <p:spPr>
          <a:xfrm>
            <a:off x="2391234" y="504384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전체적인 회로를 연결하고 필요부분 납땜 예정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FCFE67-6CAD-4480-8770-7A5E2B240366}"/>
              </a:ext>
            </a:extLst>
          </p:cNvPr>
          <p:cNvSpPr txBox="1"/>
          <p:nvPr/>
        </p:nvSpPr>
        <p:spPr>
          <a:xfrm>
            <a:off x="2422894" y="6215592"/>
            <a:ext cx="664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각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센서값을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웹서버에서 그래프로 나타내서 각 정보에 대한 변화를 보기 쉽도록 구현할 예정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 </a:t>
            </a:r>
            <a:r>
              <a:rPr lang="ko-KR" altLang="en-US" dirty="0" err="1">
                <a:solidFill>
                  <a:prstClr val="black"/>
                </a:solidFill>
                <a:latin typeface="Calibri"/>
              </a:rPr>
              <a:t>온습도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조도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토양 수분 센서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9" name="Object 50">
            <a:extLst>
              <a:ext uri="{FF2B5EF4-FFF2-40B4-BE49-F238E27FC236}">
                <a16:creationId xmlns:a16="http://schemas.microsoft.com/office/drawing/2014/main" id="{C598F06A-AFA4-4ED6-BA42-6994B904D8C4}"/>
              </a:ext>
            </a:extLst>
          </p:cNvPr>
          <p:cNvSpPr txBox="1"/>
          <p:nvPr/>
        </p:nvSpPr>
        <p:spPr>
          <a:xfrm>
            <a:off x="2025975" y="5528473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웹서버로 받은 값을 그래프로 그리기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bject 50">
            <a:extLst>
              <a:ext uri="{FF2B5EF4-FFF2-40B4-BE49-F238E27FC236}">
                <a16:creationId xmlns:a16="http://schemas.microsoft.com/office/drawing/2014/main" id="{E50670E6-91FF-4392-ABB6-0CCCDF05294D}"/>
              </a:ext>
            </a:extLst>
          </p:cNvPr>
          <p:cNvSpPr txBox="1"/>
          <p:nvPr/>
        </p:nvSpPr>
        <p:spPr>
          <a:xfrm>
            <a:off x="2057398" y="3708150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코드 수정 및 완성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아두이노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회로 연결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1" name="그룹 1001">
            <a:extLst>
              <a:ext uri="{FF2B5EF4-FFF2-40B4-BE49-F238E27FC236}">
                <a16:creationId xmlns:a16="http://schemas.microsoft.com/office/drawing/2014/main" id="{D42A7C7F-5552-4E71-8656-8891FF80F743}"/>
              </a:ext>
            </a:extLst>
          </p:cNvPr>
          <p:cNvGrpSpPr/>
          <p:nvPr/>
        </p:nvGrpSpPr>
        <p:grpSpPr>
          <a:xfrm>
            <a:off x="774345" y="891263"/>
            <a:ext cx="16739310" cy="35714"/>
            <a:chOff x="773202" y="633373"/>
            <a:chExt cx="16739310" cy="35714"/>
          </a:xfrm>
        </p:grpSpPr>
        <p:pic>
          <p:nvPicPr>
            <p:cNvPr id="32" name="Object 2">
              <a:extLst>
                <a:ext uri="{FF2B5EF4-FFF2-40B4-BE49-F238E27FC236}">
                  <a16:creationId xmlns:a16="http://schemas.microsoft.com/office/drawing/2014/main" id="{5D060B1D-BE9F-489F-8599-70EB36D87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  <p:pic>
        <p:nvPicPr>
          <p:cNvPr id="33" name="Picture 12">
            <a:extLst>
              <a:ext uri="{FF2B5EF4-FFF2-40B4-BE49-F238E27FC236}">
                <a16:creationId xmlns:a16="http://schemas.microsoft.com/office/drawing/2014/main" id="{9AB65227-5822-42D4-AEEB-595292D74DE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0308" r="30677"/>
          <a:stretch>
            <a:fillRect/>
          </a:stretch>
        </p:blipFill>
        <p:spPr>
          <a:xfrm>
            <a:off x="10005742" y="1805419"/>
            <a:ext cx="5737752" cy="7195543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5" name="L 도형 34">
            <a:extLst>
              <a:ext uri="{FF2B5EF4-FFF2-40B4-BE49-F238E27FC236}">
                <a16:creationId xmlns:a16="http://schemas.microsoft.com/office/drawing/2014/main" id="{ED5FF4DB-2128-450D-AE55-6706D144C708}"/>
              </a:ext>
            </a:extLst>
          </p:cNvPr>
          <p:cNvSpPr/>
          <p:nvPr/>
        </p:nvSpPr>
        <p:spPr>
          <a:xfrm>
            <a:off x="818045" y="8233873"/>
            <a:ext cx="1920379" cy="1442471"/>
          </a:xfrm>
          <a:prstGeom prst="corner">
            <a:avLst>
              <a:gd name="adj1" fmla="val 8310"/>
              <a:gd name="adj2" fmla="val 10099"/>
            </a:avLst>
          </a:prstGeom>
          <a:solidFill>
            <a:srgbClr val="4674FF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7486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467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334166" y="-16329"/>
            <a:ext cx="19192898" cy="19677772"/>
            <a:chOff x="-4986472" y="-7887"/>
            <a:chExt cx="19192898" cy="1967777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3600000">
              <a:off x="-5228909" y="234550"/>
              <a:ext cx="19677772" cy="1919289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079725" y="-1852030"/>
            <a:ext cx="11209948" cy="11209948"/>
            <a:chOff x="12079725" y="-1852030"/>
            <a:chExt cx="11209948" cy="1120994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079725" y="-1852030"/>
              <a:ext cx="11209948" cy="1120994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671546" y="4384169"/>
            <a:ext cx="1472454" cy="35714"/>
            <a:chOff x="1241612" y="7360124"/>
            <a:chExt cx="1472454" cy="3571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41612" y="7360124"/>
              <a:ext cx="1472454" cy="35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233905" y="4675484"/>
            <a:ext cx="11209948" cy="11209948"/>
            <a:chOff x="7233905" y="4675484"/>
            <a:chExt cx="11209948" cy="112099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33905" y="4675484"/>
              <a:ext cx="11209948" cy="1120994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1418515" y="2497352"/>
            <a:ext cx="14246604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00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감사합니다</a:t>
            </a:r>
            <a:endParaRPr lang="en-US" sz="10000" dirty="0"/>
          </a:p>
        </p:txBody>
      </p:sp>
      <p:sp>
        <p:nvSpPr>
          <p:cNvPr id="20" name="Object 20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dirty="0">
                <a:solidFill>
                  <a:srgbClr val="4674FF"/>
                </a:solidFill>
                <a:latin typeface="THEStayR" pitchFamily="34" charset="0"/>
                <a:cs typeface="THEStayR" pitchFamily="34" charset="0"/>
              </a:rPr>
              <a:t>기초창의공학설계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13116857" y="9514762"/>
            <a:ext cx="464285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/>
              <a:t>3</a:t>
            </a:r>
            <a:r>
              <a:rPr lang="ko-KR" altLang="en-US" dirty="0"/>
              <a:t>조</a:t>
            </a:r>
            <a:r>
              <a:rPr lang="en-US" altLang="ko-KR" dirty="0"/>
              <a:t>(</a:t>
            </a:r>
            <a:r>
              <a:rPr lang="ko-KR" altLang="en-US" dirty="0" err="1"/>
              <a:t>팀명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4.1)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518</Words>
  <Application>Microsoft Office PowerPoint</Application>
  <PresentationFormat>사용자 지정</PresentationFormat>
  <Paragraphs>82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gg sans</vt:lpstr>
      <vt:lpstr>Noto Sans CJK KR Regular</vt:lpstr>
      <vt:lpstr>Pretendard Black</vt:lpstr>
      <vt:lpstr>Pretendard ExtraBold</vt:lpstr>
      <vt:lpstr>Pretendard Light</vt:lpstr>
      <vt:lpstr>THEStayR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18</cp:revision>
  <dcterms:created xsi:type="dcterms:W3CDTF">2023-11-23T23:10:00Z</dcterms:created>
  <dcterms:modified xsi:type="dcterms:W3CDTF">2023-12-01T02:24:29Z</dcterms:modified>
</cp:coreProperties>
</file>